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70" r:id="rId3"/>
    <p:sldId id="258" r:id="rId4"/>
    <p:sldId id="271" r:id="rId5"/>
    <p:sldId id="272" r:id="rId6"/>
    <p:sldId id="273" r:id="rId7"/>
    <p:sldId id="274" r:id="rId8"/>
    <p:sldId id="275" r:id="rId9"/>
    <p:sldId id="259" r:id="rId10"/>
    <p:sldId id="260" r:id="rId11"/>
    <p:sldId id="261" r:id="rId12"/>
    <p:sldId id="262" r:id="rId13"/>
    <p:sldId id="263" r:id="rId14"/>
    <p:sldId id="264" r:id="rId15"/>
    <p:sldId id="265" r:id="rId16"/>
    <p:sldId id="266" r:id="rId17"/>
    <p:sldId id="267" r:id="rId18"/>
    <p:sldId id="268"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4132B-8291-499A-8F10-A6E8B1F4465E}" type="datetimeFigureOut">
              <a:rPr lang="en-US" smtClean="0"/>
              <a:pPr/>
              <a:t>5/3/2020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7ACDA-8E86-40B3-A23A-54F8F580CA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B9B39-5CF3-44C1-BDFC-2345680B554E}" type="slidenum">
              <a:rPr lang="en-US"/>
              <a:pPr/>
              <a:t>2</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14400" y="4343400"/>
            <a:ext cx="5029200" cy="4114800"/>
          </a:xfrm>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A52D8-9C79-46DF-9C47-8C04A1B9CD90}"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A52D8-9C79-46DF-9C47-8C04A1B9CD90}"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A52D8-9C79-46DF-9C47-8C04A1B9CD90}"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A52D8-9C79-46DF-9C47-8C04A1B9CD90}"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A52D8-9C79-46DF-9C47-8C04A1B9CD90}"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A52D8-9C79-46DF-9C47-8C04A1B9CD90}"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A52D8-9C79-46DF-9C47-8C04A1B9CD90}"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A52D8-9C79-46DF-9C47-8C04A1B9CD90}"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A52D8-9C79-46DF-9C47-8C04A1B9CD90}"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A52D8-9C79-46DF-9C47-8C04A1B9CD90}"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A52D8-9C79-46DF-9C47-8C04A1B9CD90}"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38DE9-607A-4FDA-A89F-1003549C0B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A52D8-9C79-46DF-9C47-8C04A1B9CD90}"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38DE9-607A-4FDA-A89F-1003549C0B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4000" b="1" dirty="0" smtClean="0"/>
              <a:t>Bangladesh Geography</a:t>
            </a:r>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 Population: 153,546,896 (July 2010 est.)&#10;• Population growth rate: 2.002% (2010 est.)&#10;• Population Density: 1,123.5 pers..."/>
          <p:cNvPicPr>
            <a:picLocks noChangeAspect="1" noChangeArrowheads="1"/>
          </p:cNvPicPr>
          <p:nvPr/>
        </p:nvPicPr>
        <p:blipFill>
          <a:blip r:embed="rId2"/>
          <a:srcRect/>
          <a:stretch>
            <a:fillRect/>
          </a:stretch>
        </p:blipFill>
        <p:spPr bwMode="auto">
          <a:xfrm>
            <a:off x="0" y="-1"/>
            <a:ext cx="8429652" cy="632884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 Arable Land&#10; Timber&#10; Coal&#10; Leather&#10; 21.50 million Bovine and 17.50 million Goat and Sheep&#10; Bangladesh produces the ..."/>
          <p:cNvPicPr>
            <a:picLocks noChangeAspect="1" noChangeArrowheads="1"/>
          </p:cNvPicPr>
          <p:nvPr/>
        </p:nvPicPr>
        <p:blipFill>
          <a:blip r:embed="rId2"/>
          <a:srcRect/>
          <a:stretch>
            <a:fillRect/>
          </a:stretch>
        </p:blipFill>
        <p:spPr bwMode="auto">
          <a:xfrm>
            <a:off x="1142976" y="928670"/>
            <a:ext cx="8001024" cy="47577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Major Tourism Places in&#10;Bangladesh&#10; 1 Cox's Bazar&#10; 2 St. Martin's Island&#10; 3 Bandarban&#10; 4 Rangamati&#10; 5 Khagrachari bea..."/>
          <p:cNvPicPr>
            <a:picLocks noChangeAspect="1" noChangeArrowheads="1"/>
          </p:cNvPicPr>
          <p:nvPr/>
        </p:nvPicPr>
        <p:blipFill>
          <a:blip r:embed="rId2"/>
          <a:srcRect/>
          <a:stretch>
            <a:fillRect/>
          </a:stretch>
        </p:blipFill>
        <p:spPr bwMode="auto">
          <a:xfrm>
            <a:off x="928662" y="714356"/>
            <a:ext cx="6076950" cy="45624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Culture&#10; The Culture of Bangladesh: refers to the way of life of the people&#10;of Bangladesh It has evolved over the centuri..."/>
          <p:cNvPicPr>
            <a:picLocks noChangeAspect="1" noChangeArrowheads="1"/>
          </p:cNvPicPr>
          <p:nvPr/>
        </p:nvPicPr>
        <p:blipFill>
          <a:blip r:embed="rId2"/>
          <a:srcRect/>
          <a:stretch>
            <a:fillRect/>
          </a:stretch>
        </p:blipFill>
        <p:spPr bwMode="auto">
          <a:xfrm>
            <a:off x="1357290" y="357166"/>
            <a:ext cx="6076950" cy="45624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FESTIVALS&#10; "/>
          <p:cNvPicPr>
            <a:picLocks noChangeAspect="1" noChangeArrowheads="1"/>
          </p:cNvPicPr>
          <p:nvPr/>
        </p:nvPicPr>
        <p:blipFill>
          <a:blip r:embed="rId2"/>
          <a:srcRect/>
          <a:stretch>
            <a:fillRect/>
          </a:stretch>
        </p:blipFill>
        <p:spPr bwMode="auto">
          <a:xfrm>
            <a:off x="1643042" y="714356"/>
            <a:ext cx="6076950" cy="45624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CUISINE&#10;&#10;Roti&#10;(chapati)&#10;Sticky rice with mango&#10;Murgi kalia (chicken tomato curry)&#10;Samosa&#10;Alu chorchori&#10;Mango relish&#10;Parat..."/>
          <p:cNvPicPr>
            <a:picLocks noChangeAspect="1" noChangeArrowheads="1"/>
          </p:cNvPicPr>
          <p:nvPr/>
        </p:nvPicPr>
        <p:blipFill>
          <a:blip r:embed="rId2"/>
          <a:srcRect/>
          <a:stretch>
            <a:fillRect/>
          </a:stretch>
        </p:blipFill>
        <p:spPr bwMode="auto">
          <a:xfrm>
            <a:off x="155575" y="-2185988"/>
            <a:ext cx="6076950" cy="45624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Food- Bangladesh&#10; "/>
          <p:cNvPicPr>
            <a:picLocks noChangeAspect="1" noChangeArrowheads="1"/>
          </p:cNvPicPr>
          <p:nvPr/>
        </p:nvPicPr>
        <p:blipFill>
          <a:blip r:embed="rId2"/>
          <a:srcRect/>
          <a:stretch>
            <a:fillRect/>
          </a:stretch>
        </p:blipFill>
        <p:spPr bwMode="auto">
          <a:xfrm>
            <a:off x="1785918" y="1000108"/>
            <a:ext cx="6076950" cy="45624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Clothing in Bangladesh&#10; "/>
          <p:cNvPicPr>
            <a:picLocks noChangeAspect="1" noChangeArrowheads="1"/>
          </p:cNvPicPr>
          <p:nvPr/>
        </p:nvPicPr>
        <p:blipFill>
          <a:blip r:embed="rId2"/>
          <a:srcRect/>
          <a:stretch>
            <a:fillRect/>
          </a:stretch>
        </p:blipFill>
        <p:spPr bwMode="auto">
          <a:xfrm>
            <a:off x="155575" y="-2185988"/>
            <a:ext cx="6076950" cy="45624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Bangladesh final ppt"/>
          <p:cNvPicPr>
            <a:picLocks noChangeAspect="1" noChangeArrowheads="1"/>
          </p:cNvPicPr>
          <p:nvPr/>
        </p:nvPicPr>
        <p:blipFill>
          <a:blip r:embed="rId2"/>
          <a:srcRect/>
          <a:stretch>
            <a:fillRect/>
          </a:stretch>
        </p:blipFill>
        <p:spPr bwMode="auto">
          <a:xfrm>
            <a:off x="1500165" y="857232"/>
            <a:ext cx="7136341" cy="53578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 Life Expectancy at birth: 63.21 years – rank #169 (2010 est.)&#10; Literacy Bangladesh Thailand U.S.&#10; Total Population 43...."/>
          <p:cNvPicPr>
            <a:picLocks noChangeAspect="1" noChangeArrowheads="1"/>
          </p:cNvPicPr>
          <p:nvPr/>
        </p:nvPicPr>
        <p:blipFill>
          <a:blip r:embed="rId2"/>
          <a:srcRect/>
          <a:stretch>
            <a:fillRect/>
          </a:stretch>
        </p:blipFill>
        <p:spPr bwMode="auto">
          <a:xfrm>
            <a:off x="357158" y="285729"/>
            <a:ext cx="8429684" cy="61138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p_Eng"/>
          <p:cNvPicPr>
            <a:picLocks noChangeAspect="1" noChangeArrowheads="1"/>
          </p:cNvPicPr>
          <p:nvPr/>
        </p:nvPicPr>
        <p:blipFill>
          <a:blip r:embed="rId3">
            <a:lum bright="-12000" contrast="12000"/>
          </a:blip>
          <a:srcRect/>
          <a:stretch>
            <a:fillRect/>
          </a:stretch>
        </p:blipFill>
        <p:spPr bwMode="auto">
          <a:xfrm>
            <a:off x="6326188" y="1524000"/>
            <a:ext cx="2589212" cy="3581400"/>
          </a:xfrm>
          <a:prstGeom prst="rect">
            <a:avLst/>
          </a:prstGeom>
          <a:noFill/>
        </p:spPr>
      </p:pic>
      <p:sp>
        <p:nvSpPr>
          <p:cNvPr id="66563" name="AutoShape 3"/>
          <p:cNvSpPr>
            <a:spLocks noChangeArrowheads="1"/>
          </p:cNvSpPr>
          <p:nvPr/>
        </p:nvSpPr>
        <p:spPr bwMode="auto">
          <a:xfrm>
            <a:off x="71438" y="1219200"/>
            <a:ext cx="8348662" cy="5381625"/>
          </a:xfrm>
          <a:prstGeom prst="foldedCorner">
            <a:avLst>
              <a:gd name="adj" fmla="val 12500"/>
            </a:avLst>
          </a:prstGeom>
          <a:solidFill>
            <a:schemeClr val="accent1">
              <a:alpha val="0"/>
            </a:schemeClr>
          </a:solidFill>
          <a:ln w="9525">
            <a:noFill/>
            <a:round/>
            <a:headEnd/>
            <a:tailEnd/>
          </a:ln>
          <a:effectLst/>
        </p:spPr>
        <p:txBody>
          <a:bodyPr rIns="274320"/>
          <a:lstStyle/>
          <a:p>
            <a:pPr indent="4763" defTabSz="911225">
              <a:lnSpc>
                <a:spcPct val="110000"/>
              </a:lnSpc>
              <a:spcBef>
                <a:spcPct val="20000"/>
              </a:spcBef>
              <a:buClr>
                <a:schemeClr val="folHlink"/>
              </a:buClr>
              <a:buSzPct val="75000"/>
              <a:buFont typeface="Wingdings" pitchFamily="2" charset="2"/>
              <a:buNone/>
              <a:tabLst>
                <a:tab pos="2222500" algn="l"/>
              </a:tabLst>
            </a:pPr>
            <a:r>
              <a:rPr lang="en-US" dirty="0">
                <a:latin typeface="Tahoma" pitchFamily="34" charset="0"/>
                <a:cs typeface="Times New Roman" pitchFamily="18" charset="0"/>
              </a:rPr>
              <a:t>Area	: 147,570 sq. km</a:t>
            </a:r>
          </a:p>
          <a:p>
            <a:pPr indent="4763" defTabSz="911225">
              <a:lnSpc>
                <a:spcPct val="110000"/>
              </a:lnSpc>
              <a:spcBef>
                <a:spcPct val="20000"/>
              </a:spcBef>
              <a:buClr>
                <a:schemeClr val="folHlink"/>
              </a:buClr>
              <a:buSzPct val="75000"/>
              <a:buFont typeface="Wingdings" pitchFamily="2" charset="2"/>
              <a:buNone/>
              <a:tabLst>
                <a:tab pos="2222500" algn="l"/>
              </a:tabLst>
            </a:pPr>
            <a:r>
              <a:rPr lang="en-US" dirty="0">
                <a:latin typeface="Tahoma" pitchFamily="34" charset="0"/>
                <a:cs typeface="Times New Roman" pitchFamily="18" charset="0"/>
              </a:rPr>
              <a:t>Population	: 144 million</a:t>
            </a:r>
          </a:p>
          <a:p>
            <a:pPr indent="4763" defTabSz="911225">
              <a:lnSpc>
                <a:spcPct val="110000"/>
              </a:lnSpc>
              <a:spcBef>
                <a:spcPct val="20000"/>
              </a:spcBef>
              <a:buClr>
                <a:schemeClr val="folHlink"/>
              </a:buClr>
              <a:buSzPct val="75000"/>
              <a:buFont typeface="Wingdings" pitchFamily="2" charset="2"/>
              <a:buNone/>
              <a:tabLst>
                <a:tab pos="2222500" algn="l"/>
              </a:tabLst>
            </a:pPr>
            <a:r>
              <a:rPr lang="en-US" dirty="0">
                <a:latin typeface="Tahoma" pitchFamily="34" charset="0"/>
                <a:cs typeface="Times New Roman" pitchFamily="18" charset="0"/>
              </a:rPr>
              <a:t>Population Density	: 976 persons per sq. km</a:t>
            </a:r>
          </a:p>
          <a:p>
            <a:pPr indent="4763" defTabSz="911225">
              <a:lnSpc>
                <a:spcPct val="110000"/>
              </a:lnSpc>
              <a:spcBef>
                <a:spcPct val="20000"/>
              </a:spcBef>
              <a:buClr>
                <a:schemeClr val="folHlink"/>
              </a:buClr>
              <a:buSzPct val="75000"/>
              <a:buFont typeface="Wingdings" pitchFamily="2" charset="2"/>
              <a:buNone/>
              <a:tabLst>
                <a:tab pos="2222500" algn="l"/>
              </a:tabLst>
            </a:pPr>
            <a:r>
              <a:rPr lang="en-US" dirty="0">
                <a:latin typeface="Tahoma" pitchFamily="34" charset="0"/>
                <a:cs typeface="Times New Roman" pitchFamily="18" charset="0"/>
              </a:rPr>
              <a:t>Location	: In the West, North &amp; North-East: India</a:t>
            </a:r>
          </a:p>
          <a:p>
            <a:pPr indent="4763" defTabSz="911225">
              <a:lnSpc>
                <a:spcPct val="110000"/>
              </a:lnSpc>
              <a:spcBef>
                <a:spcPct val="20000"/>
              </a:spcBef>
              <a:buClr>
                <a:schemeClr val="folHlink"/>
              </a:buClr>
              <a:buSzPct val="75000"/>
              <a:buFont typeface="Wingdings" pitchFamily="2" charset="2"/>
              <a:buNone/>
              <a:tabLst>
                <a:tab pos="2222500" algn="l"/>
              </a:tabLst>
            </a:pPr>
            <a:r>
              <a:rPr lang="en-US">
                <a:latin typeface="Tahoma" pitchFamily="34" charset="0"/>
                <a:cs typeface="Times New Roman" pitchFamily="18" charset="0"/>
              </a:rPr>
              <a:t>	  In the South East: Myanmar</a:t>
            </a:r>
          </a:p>
          <a:p>
            <a:pPr indent="4763" defTabSz="911225">
              <a:lnSpc>
                <a:spcPct val="110000"/>
              </a:lnSpc>
              <a:spcBef>
                <a:spcPct val="20000"/>
              </a:spcBef>
              <a:buClr>
                <a:schemeClr val="folHlink"/>
              </a:buClr>
              <a:buSzPct val="75000"/>
              <a:buFont typeface="Wingdings" pitchFamily="2" charset="2"/>
              <a:buNone/>
              <a:tabLst>
                <a:tab pos="2222500" algn="l"/>
              </a:tabLst>
            </a:pPr>
            <a:r>
              <a:rPr lang="en-US" dirty="0">
                <a:latin typeface="Tahoma" pitchFamily="34" charset="0"/>
                <a:cs typeface="Times New Roman" pitchFamily="18" charset="0"/>
              </a:rPr>
              <a:t>                   	  In the South: Bay of Bengal</a:t>
            </a:r>
          </a:p>
          <a:p>
            <a:pPr indent="4763" defTabSz="911225">
              <a:lnSpc>
                <a:spcPct val="110000"/>
              </a:lnSpc>
              <a:tabLst>
                <a:tab pos="2222500" algn="l"/>
              </a:tabLst>
            </a:pPr>
            <a:r>
              <a:rPr lang="en-US" dirty="0">
                <a:latin typeface="Tahoma" pitchFamily="34" charset="0"/>
                <a:cs typeface="Times New Roman" pitchFamily="18" charset="0"/>
              </a:rPr>
              <a:t>Average Height	: </a:t>
            </a:r>
            <a:r>
              <a:rPr lang="en-US" dirty="0">
                <a:latin typeface="Tahoma" pitchFamily="34" charset="0"/>
                <a:cs typeface="Tahoma" pitchFamily="34" charset="0"/>
              </a:rPr>
              <a:t>10m above sea level. </a:t>
            </a:r>
          </a:p>
          <a:p>
            <a:pPr indent="4763" defTabSz="911225">
              <a:lnSpc>
                <a:spcPct val="110000"/>
              </a:lnSpc>
              <a:tabLst>
                <a:tab pos="2222500" algn="l"/>
              </a:tabLst>
            </a:pPr>
            <a:r>
              <a:rPr lang="en-US" dirty="0">
                <a:latin typeface="Tahoma" pitchFamily="34" charset="0"/>
                <a:cs typeface="Tahoma" pitchFamily="34" charset="0"/>
              </a:rPr>
              <a:t>Capital City	: Dhaka</a:t>
            </a:r>
          </a:p>
          <a:p>
            <a:pPr indent="4763" defTabSz="911225">
              <a:lnSpc>
                <a:spcPct val="110000"/>
              </a:lnSpc>
              <a:tabLst>
                <a:tab pos="2222500" algn="l"/>
              </a:tabLst>
            </a:pPr>
            <a:r>
              <a:rPr lang="en-US" dirty="0">
                <a:latin typeface="Tahoma" pitchFamily="34" charset="0"/>
                <a:cs typeface="Tahoma" pitchFamily="34" charset="0"/>
              </a:rPr>
              <a:t>Language	: Bengali</a:t>
            </a:r>
          </a:p>
          <a:p>
            <a:pPr indent="4763" defTabSz="911225">
              <a:lnSpc>
                <a:spcPct val="110000"/>
              </a:lnSpc>
              <a:tabLst>
                <a:tab pos="2222500" algn="l"/>
              </a:tabLst>
            </a:pPr>
            <a:r>
              <a:rPr lang="en-US" dirty="0">
                <a:latin typeface="Tahoma" pitchFamily="34" charset="0"/>
                <a:cs typeface="Tahoma" pitchFamily="34" charset="0"/>
              </a:rPr>
              <a:t>Currency	: Taka (1 US$ = 68 Taka)</a:t>
            </a:r>
          </a:p>
          <a:p>
            <a:pPr indent="4763" defTabSz="911225">
              <a:lnSpc>
                <a:spcPct val="110000"/>
              </a:lnSpc>
              <a:tabLst>
                <a:tab pos="2222500" algn="l"/>
              </a:tabLst>
            </a:pPr>
            <a:r>
              <a:rPr lang="en-US" dirty="0">
                <a:latin typeface="Tahoma" pitchFamily="34" charset="0"/>
                <a:cs typeface="Tahoma" pitchFamily="34" charset="0"/>
              </a:rPr>
              <a:t>Government	: Parliamentary Form</a:t>
            </a:r>
          </a:p>
          <a:p>
            <a:pPr indent="4763" defTabSz="911225">
              <a:lnSpc>
                <a:spcPct val="110000"/>
              </a:lnSpc>
              <a:tabLst>
                <a:tab pos="2222500" algn="l"/>
              </a:tabLst>
            </a:pPr>
            <a:r>
              <a:rPr lang="en-US" dirty="0">
                <a:latin typeface="Tahoma" pitchFamily="34" charset="0"/>
                <a:cs typeface="Tahoma" pitchFamily="34" charset="0"/>
              </a:rPr>
              <a:t>Main River	: The </a:t>
            </a:r>
            <a:r>
              <a:rPr lang="en-US" dirty="0" err="1">
                <a:latin typeface="Tahoma" pitchFamily="34" charset="0"/>
                <a:cs typeface="Tahoma" pitchFamily="34" charset="0"/>
              </a:rPr>
              <a:t>Padma</a:t>
            </a:r>
            <a:r>
              <a:rPr lang="en-US" dirty="0">
                <a:latin typeface="Tahoma" pitchFamily="34" charset="0"/>
                <a:cs typeface="Tahoma" pitchFamily="34" charset="0"/>
              </a:rPr>
              <a:t>, the  </a:t>
            </a:r>
            <a:r>
              <a:rPr lang="en-US" dirty="0" err="1">
                <a:latin typeface="Tahoma" pitchFamily="34" charset="0"/>
                <a:cs typeface="Tahoma" pitchFamily="34" charset="0"/>
              </a:rPr>
              <a:t>Jamuna</a:t>
            </a:r>
            <a:r>
              <a:rPr lang="en-US" dirty="0">
                <a:latin typeface="Tahoma" pitchFamily="34" charset="0"/>
                <a:cs typeface="Tahoma" pitchFamily="34" charset="0"/>
              </a:rPr>
              <a:t> &amp; the </a:t>
            </a:r>
            <a:r>
              <a:rPr lang="en-US" dirty="0" err="1">
                <a:latin typeface="Tahoma" pitchFamily="34" charset="0"/>
                <a:cs typeface="Tahoma" pitchFamily="34" charset="0"/>
              </a:rPr>
              <a:t>Meghna</a:t>
            </a:r>
            <a:endParaRPr lang="en-US" dirty="0">
              <a:latin typeface="Tahoma" pitchFamily="34" charset="0"/>
              <a:cs typeface="Tahoma" pitchFamily="34" charset="0"/>
            </a:endParaRPr>
          </a:p>
          <a:p>
            <a:pPr indent="4763" defTabSz="911225">
              <a:lnSpc>
                <a:spcPct val="110000"/>
              </a:lnSpc>
              <a:tabLst>
                <a:tab pos="2222500" algn="l"/>
              </a:tabLst>
            </a:pPr>
            <a:r>
              <a:rPr lang="en-US" dirty="0">
                <a:latin typeface="Tahoma" pitchFamily="34" charset="0"/>
                <a:cs typeface="Tahoma" pitchFamily="34" charset="0"/>
              </a:rPr>
              <a:t>Climate	: Sub-tropical</a:t>
            </a:r>
          </a:p>
          <a:p>
            <a:pPr indent="4763" defTabSz="911225">
              <a:lnSpc>
                <a:spcPct val="110000"/>
              </a:lnSpc>
              <a:tabLst>
                <a:tab pos="2222500" algn="l"/>
              </a:tabLst>
            </a:pPr>
            <a:r>
              <a:rPr lang="en-US" dirty="0">
                <a:latin typeface="Tahoma" pitchFamily="34" charset="0"/>
                <a:cs typeface="Tahoma" pitchFamily="34" charset="0"/>
              </a:rPr>
              <a:t>Temperature	: 7.22 - 22.77 </a:t>
            </a:r>
            <a:r>
              <a:rPr lang="en-US" baseline="30000" dirty="0">
                <a:latin typeface="Tahoma" pitchFamily="34" charset="0"/>
                <a:cs typeface="Tahoma" pitchFamily="34" charset="0"/>
              </a:rPr>
              <a:t>0</a:t>
            </a:r>
            <a:r>
              <a:rPr lang="en-US" dirty="0">
                <a:latin typeface="Tahoma" pitchFamily="34" charset="0"/>
                <a:cs typeface="Tahoma" pitchFamily="34" charset="0"/>
              </a:rPr>
              <a:t>C in winter &amp; 23.88 - 38.5 </a:t>
            </a:r>
            <a:r>
              <a:rPr lang="en-US" baseline="30000" dirty="0">
                <a:latin typeface="Tahoma" pitchFamily="34" charset="0"/>
                <a:cs typeface="Tahoma" pitchFamily="34" charset="0"/>
              </a:rPr>
              <a:t>0</a:t>
            </a:r>
            <a:r>
              <a:rPr lang="en-US" dirty="0">
                <a:latin typeface="Tahoma" pitchFamily="34" charset="0"/>
                <a:cs typeface="Tahoma" pitchFamily="34" charset="0"/>
              </a:rPr>
              <a:t>C in summer</a:t>
            </a:r>
          </a:p>
          <a:p>
            <a:pPr indent="4763" defTabSz="911225">
              <a:lnSpc>
                <a:spcPct val="110000"/>
              </a:lnSpc>
              <a:tabLst>
                <a:tab pos="2222500" algn="l"/>
              </a:tabLst>
            </a:pPr>
            <a:r>
              <a:rPr lang="en-US" dirty="0">
                <a:latin typeface="Tahoma" pitchFamily="34" charset="0"/>
                <a:cs typeface="Tahoma" pitchFamily="34" charset="0"/>
              </a:rPr>
              <a:t>Average Rainfall	: Annually 1429 to 4338 mm</a:t>
            </a:r>
          </a:p>
          <a:p>
            <a:pPr indent="4763" defTabSz="911225">
              <a:lnSpc>
                <a:spcPct val="110000"/>
              </a:lnSpc>
              <a:tabLst>
                <a:tab pos="2222500" algn="l"/>
              </a:tabLst>
            </a:pPr>
            <a:r>
              <a:rPr lang="en-US" dirty="0">
                <a:latin typeface="Tahoma" pitchFamily="34" charset="0"/>
                <a:cs typeface="Tahoma" pitchFamily="34" charset="0"/>
              </a:rPr>
              <a:t>Main Export	: Jute, Tea, Garments, Frozen Fish etc.</a:t>
            </a:r>
          </a:p>
        </p:txBody>
      </p:sp>
      <p:sp>
        <p:nvSpPr>
          <p:cNvPr id="66564" name="WordArt 4"/>
          <p:cNvSpPr>
            <a:spLocks noChangeArrowheads="1" noChangeShapeType="1" noTextEdit="1"/>
          </p:cNvSpPr>
          <p:nvPr/>
        </p:nvSpPr>
        <p:spPr bwMode="auto">
          <a:xfrm>
            <a:off x="1295400" y="304800"/>
            <a:ext cx="7086600" cy="762000"/>
          </a:xfrm>
          <a:prstGeom prst="rect">
            <a:avLst/>
          </a:prstGeom>
        </p:spPr>
        <p:txBody>
          <a:bodyPr wrap="none" fromWordArt="1">
            <a:prstTxWarp prst="textPlain">
              <a:avLst>
                <a:gd name="adj" fmla="val 50000"/>
              </a:avLst>
            </a:prstTxWarp>
          </a:bodyPr>
          <a:lstStyle/>
          <a:p>
            <a:pPr algn="ctr"/>
            <a:r>
              <a:rPr lang="en-US" sz="32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Country Profile - Bangladesh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1000"/>
                                  </p:stCondLst>
                                  <p:childTnLst>
                                    <p:set>
                                      <p:cBhvr>
                                        <p:cTn id="6" dur="1" fill="hold">
                                          <p:stCondLst>
                                            <p:cond delay="0"/>
                                          </p:stCondLst>
                                        </p:cTn>
                                        <p:tgtEl>
                                          <p:spTgt spid="66563"/>
                                        </p:tgtEl>
                                        <p:attrNameLst>
                                          <p:attrName>style.visibility</p:attrName>
                                        </p:attrNameLst>
                                      </p:cBhvr>
                                      <p:to>
                                        <p:strVal val="visible"/>
                                      </p:to>
                                    </p:set>
                                    <p:animEffect transition="in" filter="strips(downLeft)">
                                      <p:cBhvr>
                                        <p:cTn id="7"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505200" y="1066800"/>
            <a:ext cx="4687888" cy="2862263"/>
          </a:xfrm>
          <a:prstGeom prst="rect">
            <a:avLst/>
          </a:prstGeom>
          <a:noFill/>
          <a:ln w="9525">
            <a:noFill/>
            <a:miter lim="800000"/>
            <a:headEnd/>
            <a:tailEnd/>
          </a:ln>
        </p:spPr>
        <p:txBody>
          <a:bodyPr>
            <a:spAutoFit/>
          </a:bodyPr>
          <a:lstStyle/>
          <a:p>
            <a:pPr algn="just"/>
            <a:r>
              <a:rPr lang="en-US" b="1" i="1" dirty="0">
                <a:solidFill>
                  <a:srgbClr val="000000"/>
                </a:solidFill>
                <a:latin typeface="Times New Roman" pitchFamily="18" charset="0"/>
              </a:rPr>
              <a:t>Bangladesh extends from 20°34’N to 26°38’N latitude and from 88°01’E to 92°41’E longitude. Except the hilly southeast, most of the country is a low-lying plain land. It is surrounded by the Assam Hills in the east, the Meghalaya Plateau in the north, the lofty Himalayas lying farther to the north. To its south lies the </a:t>
            </a:r>
            <a:r>
              <a:rPr lang="en-US" b="1" i="1" dirty="0">
                <a:solidFill>
                  <a:srgbClr val="FF0000"/>
                </a:solidFill>
                <a:latin typeface="Times New Roman" pitchFamily="18" charset="0"/>
              </a:rPr>
              <a:t>Bay of Bengal </a:t>
            </a:r>
            <a:r>
              <a:rPr lang="en-US" b="1" i="1" dirty="0">
                <a:solidFill>
                  <a:srgbClr val="000000"/>
                </a:solidFill>
                <a:latin typeface="Times New Roman" pitchFamily="18" charset="0"/>
              </a:rPr>
              <a:t>and to the west lie the plain land of West Bengal and the vast tract of the </a:t>
            </a:r>
            <a:r>
              <a:rPr lang="en-US" b="1" i="1" dirty="0" err="1">
                <a:solidFill>
                  <a:srgbClr val="000000"/>
                </a:solidFill>
                <a:latin typeface="Times New Roman" pitchFamily="18" charset="0"/>
              </a:rPr>
              <a:t>Gangetic</a:t>
            </a:r>
            <a:r>
              <a:rPr lang="en-US" b="1" i="1" dirty="0">
                <a:solidFill>
                  <a:srgbClr val="000000"/>
                </a:solidFill>
                <a:latin typeface="Times New Roman" pitchFamily="18" charset="0"/>
              </a:rPr>
              <a:t> Plain.</a:t>
            </a:r>
            <a:endParaRPr lang="en-US" b="1" i="1" dirty="0">
              <a:latin typeface="Calibri" pitchFamily="34" charset="0"/>
            </a:endParaRPr>
          </a:p>
        </p:txBody>
      </p:sp>
      <p:pic>
        <p:nvPicPr>
          <p:cNvPr id="3075" name="Picture 5" descr="http://pages.riaq.ca/voyages/bangladesh1.gif"/>
          <p:cNvPicPr>
            <a:picLocks noChangeAspect="1" noChangeArrowheads="1"/>
          </p:cNvPicPr>
          <p:nvPr/>
        </p:nvPicPr>
        <p:blipFill>
          <a:blip r:embed="rId2"/>
          <a:srcRect/>
          <a:stretch>
            <a:fillRect/>
          </a:stretch>
        </p:blipFill>
        <p:spPr bwMode="auto">
          <a:xfrm>
            <a:off x="1066800" y="1066800"/>
            <a:ext cx="2008188" cy="2514600"/>
          </a:xfrm>
          <a:prstGeom prst="rect">
            <a:avLst/>
          </a:prstGeom>
          <a:noFill/>
          <a:ln w="9525">
            <a:noFill/>
            <a:miter lim="800000"/>
            <a:headEnd/>
            <a:tailEnd/>
          </a:ln>
        </p:spPr>
      </p:pic>
      <p:sp>
        <p:nvSpPr>
          <p:cNvPr id="3076" name="Rectangle 4"/>
          <p:cNvSpPr>
            <a:spLocks noChangeArrowheads="1"/>
          </p:cNvSpPr>
          <p:nvPr/>
        </p:nvSpPr>
        <p:spPr bwMode="auto">
          <a:xfrm>
            <a:off x="2286000" y="304800"/>
            <a:ext cx="3822700" cy="523875"/>
          </a:xfrm>
          <a:prstGeom prst="rect">
            <a:avLst/>
          </a:prstGeom>
          <a:noFill/>
          <a:ln w="9525">
            <a:noFill/>
            <a:miter lim="800000"/>
            <a:headEnd/>
            <a:tailEnd/>
          </a:ln>
        </p:spPr>
        <p:txBody>
          <a:bodyPr wrap="none">
            <a:spAutoFit/>
          </a:bodyPr>
          <a:lstStyle/>
          <a:p>
            <a:r>
              <a:rPr lang="en-US" sz="2800" b="1">
                <a:solidFill>
                  <a:schemeClr val="accent2"/>
                </a:solidFill>
                <a:latin typeface="Times New Roman" pitchFamily="18" charset="0"/>
              </a:rPr>
              <a:t>Geographical Location:</a:t>
            </a:r>
          </a:p>
        </p:txBody>
      </p:sp>
      <p:sp>
        <p:nvSpPr>
          <p:cNvPr id="6" name="Rectangle 5"/>
          <p:cNvSpPr/>
          <p:nvPr/>
        </p:nvSpPr>
        <p:spPr>
          <a:xfrm>
            <a:off x="3505200" y="4191000"/>
            <a:ext cx="4648200" cy="2032000"/>
          </a:xfrm>
          <a:prstGeom prst="rect">
            <a:avLst/>
          </a:prstGeom>
        </p:spPr>
        <p:txBody>
          <a:bodyPr>
            <a:spAutoFit/>
          </a:bodyPr>
          <a:lstStyle/>
          <a:p>
            <a:pPr marL="342900" indent="-342900" fontAlgn="auto">
              <a:spcBef>
                <a:spcPts val="0"/>
              </a:spcBef>
              <a:spcAft>
                <a:spcPts val="0"/>
              </a:spcAft>
              <a:buFont typeface="Arial" panose="020B0604020202020204" pitchFamily="34" charset="0"/>
              <a:buChar char="•"/>
              <a:defRPr/>
            </a:pPr>
            <a:r>
              <a:rPr lang="en-US" sz="1400" b="1" i="1" dirty="0"/>
              <a:t> The total land area: 147, 570 </a:t>
            </a:r>
            <a:r>
              <a:rPr lang="en-US" sz="1400" b="1" i="1" dirty="0" err="1"/>
              <a:t>sq</a:t>
            </a:r>
            <a:r>
              <a:rPr lang="en-US" sz="1400" b="1" i="1" dirty="0"/>
              <a:t> km.</a:t>
            </a:r>
          </a:p>
          <a:p>
            <a:pPr fontAlgn="auto">
              <a:spcBef>
                <a:spcPts val="0"/>
              </a:spcBef>
              <a:spcAft>
                <a:spcPts val="0"/>
              </a:spcAft>
              <a:defRPr/>
            </a:pPr>
            <a:endParaRPr lang="en-US" sz="1400" b="1" i="1" dirty="0">
              <a:latin typeface="Open Sans"/>
              <a:cs typeface="+mn-cs"/>
            </a:endParaRPr>
          </a:p>
          <a:p>
            <a:pPr marL="342900" indent="-342900" fontAlgn="auto">
              <a:spcBef>
                <a:spcPts val="0"/>
              </a:spcBef>
              <a:spcAft>
                <a:spcPts val="0"/>
              </a:spcAft>
              <a:buFont typeface="Arial" panose="020B0604020202020204" pitchFamily="34" charset="0"/>
              <a:buChar char="•"/>
              <a:defRPr/>
            </a:pPr>
            <a:r>
              <a:rPr lang="en-US" sz="1400" b="1" i="1" dirty="0"/>
              <a:t> Total population: 163 million -2013 </a:t>
            </a:r>
          </a:p>
          <a:p>
            <a:pPr marL="342900" indent="-342900" fontAlgn="auto">
              <a:spcBef>
                <a:spcPts val="0"/>
              </a:spcBef>
              <a:spcAft>
                <a:spcPts val="0"/>
              </a:spcAft>
              <a:buFont typeface="Arial" panose="020B0604020202020204" pitchFamily="34" charset="0"/>
              <a:buChar char="•"/>
              <a:defRPr/>
            </a:pPr>
            <a:endParaRPr lang="en-US" sz="1400" b="1" i="1" dirty="0"/>
          </a:p>
          <a:p>
            <a:pPr marL="342900" indent="-342900" fontAlgn="auto">
              <a:spcBef>
                <a:spcPts val="0"/>
              </a:spcBef>
              <a:spcAft>
                <a:spcPts val="0"/>
              </a:spcAft>
              <a:buFont typeface="Arial" panose="020B0604020202020204" pitchFamily="34" charset="0"/>
              <a:buChar char="•"/>
              <a:defRPr/>
            </a:pPr>
            <a:r>
              <a:rPr lang="en-US" sz="1400" b="1" i="1" dirty="0"/>
              <a:t> Population density: 1174.33 per sq. Km.</a:t>
            </a:r>
          </a:p>
          <a:p>
            <a:pPr marL="342900" indent="-342900" fontAlgn="auto">
              <a:spcBef>
                <a:spcPts val="0"/>
              </a:spcBef>
              <a:spcAft>
                <a:spcPts val="0"/>
              </a:spcAft>
              <a:buFont typeface="Arial" panose="020B0604020202020204" pitchFamily="34" charset="0"/>
              <a:buChar char="•"/>
              <a:defRPr/>
            </a:pPr>
            <a:endParaRPr lang="en-US" sz="1400" b="1" i="1" dirty="0"/>
          </a:p>
          <a:p>
            <a:pPr marL="342900" indent="-342900" fontAlgn="auto">
              <a:spcBef>
                <a:spcPts val="0"/>
              </a:spcBef>
              <a:spcAft>
                <a:spcPts val="0"/>
              </a:spcAft>
              <a:buFont typeface="Arial" panose="020B0604020202020204" pitchFamily="34" charset="0"/>
              <a:buChar char="•"/>
              <a:defRPr/>
            </a:pPr>
            <a:r>
              <a:rPr lang="en-US" sz="1400" b="1" i="1" dirty="0"/>
              <a:t> Ad. Division: Seven Divisions.</a:t>
            </a:r>
          </a:p>
          <a:p>
            <a:pPr marL="342900" indent="-342900" fontAlgn="auto">
              <a:spcBef>
                <a:spcPts val="0"/>
              </a:spcBef>
              <a:spcAft>
                <a:spcPts val="0"/>
              </a:spcAft>
              <a:buFont typeface="Arial" panose="020B0604020202020204" pitchFamily="34" charset="0"/>
              <a:buChar char="•"/>
              <a:defRPr/>
            </a:pPr>
            <a:endParaRPr lang="en-US" sz="1400" b="1" i="1" dirty="0"/>
          </a:p>
          <a:p>
            <a:pPr marL="342900" indent="-342900" fontAlgn="auto">
              <a:spcBef>
                <a:spcPts val="0"/>
              </a:spcBef>
              <a:spcAft>
                <a:spcPts val="0"/>
              </a:spcAft>
              <a:buFont typeface="Arial" panose="020B0604020202020204" pitchFamily="34" charset="0"/>
              <a:buChar char="•"/>
              <a:defRPr/>
            </a:pPr>
            <a:r>
              <a:rPr lang="en-US" sz="1400" b="1" i="1" dirty="0">
                <a:latin typeface="+mn-lt"/>
                <a:cs typeface="+mn-cs"/>
              </a:rPr>
              <a:t> </a:t>
            </a:r>
            <a:r>
              <a:rPr lang="en-US" sz="1400" b="1" i="1" dirty="0"/>
              <a:t>Climate: Monsoon dominating</a:t>
            </a:r>
            <a:r>
              <a:rPr lang="en-US" sz="1400" i="1" dirty="0"/>
              <a:t> </a:t>
            </a:r>
            <a:r>
              <a:rPr lang="en-US" sz="1400" b="1" i="1" dirty="0"/>
              <a:t>tropical.</a:t>
            </a:r>
          </a:p>
        </p:txBody>
      </p:sp>
      <p:pic>
        <p:nvPicPr>
          <p:cNvPr id="3078" name="Picture 7" descr="http://ts2.mm.bing.net/th?id=HN.608006067597675880&amp;pid=1.7"/>
          <p:cNvPicPr>
            <a:picLocks noChangeAspect="1" noChangeArrowheads="1"/>
          </p:cNvPicPr>
          <p:nvPr/>
        </p:nvPicPr>
        <p:blipFill>
          <a:blip r:embed="rId3"/>
          <a:srcRect/>
          <a:stretch>
            <a:fillRect/>
          </a:stretch>
        </p:blipFill>
        <p:spPr bwMode="auto">
          <a:xfrm>
            <a:off x="838200" y="3733800"/>
            <a:ext cx="2362200" cy="3124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6D2DC133-C965-496E-A1A5-3409352CC8D3}"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Climate of BANGLADESH&#10; "/>
          <p:cNvPicPr>
            <a:picLocks noChangeAspect="1" noChangeArrowheads="1"/>
          </p:cNvPicPr>
          <p:nvPr/>
        </p:nvPicPr>
        <p:blipFill>
          <a:blip r:embed="rId2"/>
          <a:srcRect/>
          <a:stretch>
            <a:fillRect/>
          </a:stretch>
        </p:blipFill>
        <p:spPr bwMode="auto">
          <a:xfrm>
            <a:off x="1000100" y="500042"/>
            <a:ext cx="6076950" cy="45624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 Sundarbans is the&#10;largest mangrove forest&#10;in the world.&#10;• Tiger is the national&#10;animal of Bangladesh.&#10;• Ilish/ Hilsha is..."/>
          <p:cNvPicPr>
            <a:picLocks noChangeAspect="1" noChangeArrowheads="1"/>
          </p:cNvPicPr>
          <p:nvPr/>
        </p:nvPicPr>
        <p:blipFill>
          <a:blip r:embed="rId2"/>
          <a:srcRect/>
          <a:stretch>
            <a:fillRect/>
          </a:stretch>
        </p:blipFill>
        <p:spPr bwMode="auto">
          <a:xfrm>
            <a:off x="1071538" y="500042"/>
            <a:ext cx="6076950" cy="45624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Foods&#10;•&#10; "/>
          <p:cNvPicPr>
            <a:picLocks noChangeAspect="1" noChangeArrowheads="1"/>
          </p:cNvPicPr>
          <p:nvPr/>
        </p:nvPicPr>
        <p:blipFill>
          <a:blip r:embed="rId2"/>
          <a:srcRect/>
          <a:stretch>
            <a:fillRect/>
          </a:stretch>
        </p:blipFill>
        <p:spPr bwMode="auto">
          <a:xfrm>
            <a:off x="1285852" y="1214422"/>
            <a:ext cx="6076950" cy="45624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 Apparel sector&#10;Bangladesh's textile industry, which includes knitwear&#10;and ready-made garments (RMG) along with&#10;specializ..."/>
          <p:cNvPicPr>
            <a:picLocks noChangeAspect="1" noChangeArrowheads="1"/>
          </p:cNvPicPr>
          <p:nvPr/>
        </p:nvPicPr>
        <p:blipFill>
          <a:blip r:embed="rId2"/>
          <a:srcRect/>
          <a:stretch>
            <a:fillRect/>
          </a:stretch>
        </p:blipFill>
        <p:spPr bwMode="auto">
          <a:xfrm>
            <a:off x="1214414" y="428604"/>
            <a:ext cx="6076950" cy="45624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 Shipbuilding and ship breaking&#10;Shipbuilding is a growing industry in Bangladesh with&#10;great potentials. The potentials of..."/>
          <p:cNvPicPr>
            <a:picLocks noChangeAspect="1" noChangeArrowheads="1"/>
          </p:cNvPicPr>
          <p:nvPr/>
        </p:nvPicPr>
        <p:blipFill>
          <a:blip r:embed="rId2"/>
          <a:srcRect/>
          <a:stretch>
            <a:fillRect/>
          </a:stretch>
        </p:blipFill>
        <p:spPr bwMode="auto">
          <a:xfrm>
            <a:off x="1071538" y="357166"/>
            <a:ext cx="6076950" cy="45624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DEMOGRAPHY&#10; Literacy Rate&#10;The country’s overall literacy rate now stands at 53.7 percent with&#10;Barisal division being on t..."/>
          <p:cNvPicPr>
            <a:picLocks noChangeAspect="1" noChangeArrowheads="1"/>
          </p:cNvPicPr>
          <p:nvPr/>
        </p:nvPicPr>
        <p:blipFill>
          <a:blip r:embed="rId2"/>
          <a:srcRect/>
          <a:stretch>
            <a:fillRect/>
          </a:stretch>
        </p:blipFill>
        <p:spPr bwMode="auto">
          <a:xfrm>
            <a:off x="428596" y="500041"/>
            <a:ext cx="7929618" cy="595342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128</Words>
  <Application>Microsoft Office PowerPoint</Application>
  <PresentationFormat>On-screen Show (4:3)</PresentationFormat>
  <Paragraphs>31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10</dc:creator>
  <cp:lastModifiedBy>WINDOWS 10</cp:lastModifiedBy>
  <cp:revision>5</cp:revision>
  <dcterms:created xsi:type="dcterms:W3CDTF">2020-02-08T07:50:57Z</dcterms:created>
  <dcterms:modified xsi:type="dcterms:W3CDTF">2020-05-03T08:39:33Z</dcterms:modified>
</cp:coreProperties>
</file>